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ED6E7-E8D8-56B7-1B98-8493AB33411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C9F12B-50BE-4D0F-1627-5CC7544E79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AA90B17-F5C6-75DE-0E19-FB6A00FB5DB8}"/>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33E63539-5239-B34B-109C-81F768CDC2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8E60A-CB6A-7196-82F3-315839E82634}"/>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970877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FF847-F341-BDAD-C4F1-9D73ADC98D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0EA5F8-C0AF-0675-C018-5B0CD35D8D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1727A6-543E-6B98-03A5-BC5327632F37}"/>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B41A56ED-346E-7723-930A-2F3C93BD9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92E083-1AE3-CD05-A03F-2F143FD76E57}"/>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576225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4287E2-4FE9-0480-28FA-7C27374A01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60835B-69A6-2227-CC1E-681ACF7F42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188E34-82DC-0D02-0FAF-00E85F13FEBA}"/>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4A6662D6-004E-2665-4C52-628EA1CD02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10BEF1-F28E-FEE2-1A05-7F590FFE1DB0}"/>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20124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22B01-C984-1725-8CCA-9749FA17FA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763620-D68D-5A6A-B90A-85AD9266F0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16D0FB-B38D-0D48-BD01-9E51F95191C4}"/>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A5080DCF-2759-CF36-82A0-C14BAF1A87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CF7425-E410-693E-41D8-2CC79371D3EA}"/>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800609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5F13C-84FA-C59F-9F0D-7AF236607D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359EC4-897E-CE57-2928-33C618982E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D2C220-F9C4-22CB-E315-9CCB7C46CDF4}"/>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EE063606-BB08-89C3-C0A9-71A5C033A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158E14-9E40-FDA5-5D5C-1E0D6D5BA1DC}"/>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26868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B6E49-C6BD-3B72-5FFB-118FD1D62D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84E119-EE80-BF7A-FE71-34E412F988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D2520A-76BA-F9CD-33B9-78E60D4E83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F3B63A-331C-80B4-2C95-C75E05ABC944}"/>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6" name="Footer Placeholder 5">
            <a:extLst>
              <a:ext uri="{FF2B5EF4-FFF2-40B4-BE49-F238E27FC236}">
                <a16:creationId xmlns:a16="http://schemas.microsoft.com/office/drawing/2014/main" id="{6D964554-8254-3FAB-282C-8B8F6C771E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D6EECE-EE12-2FEA-6E0E-857F3EF84646}"/>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3155580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75C26-2026-84E3-32DC-6B2A104BA9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7D0CD68-8FBE-0BFC-0451-2E1A5EDC9E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742CD9-96E4-DFA2-D3C1-69D3F5D6F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AB33FC-8BA8-92CC-60BB-DCF88A16AD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7CB1BE4-D0A6-1AC4-BBB4-BA619763D0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FBAE24-6412-2B23-3A68-2E2F1ED57F10}"/>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8" name="Footer Placeholder 7">
            <a:extLst>
              <a:ext uri="{FF2B5EF4-FFF2-40B4-BE49-F238E27FC236}">
                <a16:creationId xmlns:a16="http://schemas.microsoft.com/office/drawing/2014/main" id="{7F5229E4-C0E1-F98B-3658-B34D54E378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D3EC30-5333-CE79-1CBF-3E18C2CE4352}"/>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387455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2038F-66BC-0DF8-B024-E99B5C8309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7BEB67-42C0-08B5-A189-D355D19B3BE0}"/>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4" name="Footer Placeholder 3">
            <a:extLst>
              <a:ext uri="{FF2B5EF4-FFF2-40B4-BE49-F238E27FC236}">
                <a16:creationId xmlns:a16="http://schemas.microsoft.com/office/drawing/2014/main" id="{02C98363-92EE-00ED-C953-9C8AEBE1F2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C220C8F-E53F-8025-8F29-B920F68794C1}"/>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386869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67D2E8-65B1-5F3F-C43F-430AAF75D0A8}"/>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3" name="Footer Placeholder 2">
            <a:extLst>
              <a:ext uri="{FF2B5EF4-FFF2-40B4-BE49-F238E27FC236}">
                <a16:creationId xmlns:a16="http://schemas.microsoft.com/office/drawing/2014/main" id="{596839D6-E8F8-1909-AA3B-12DD889F11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F70A22-E7B3-15B6-DCA5-BF5949399A4F}"/>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1761618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85CBA-7935-4E6E-8A21-9E2FDB2084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E3D6F2B-8EBD-89A8-9966-1F23DEA292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A82789-8BBA-FC52-EF9D-84C4B2B734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F45CF8-A106-85EB-30D5-64EFDC89A3C4}"/>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6" name="Footer Placeholder 5">
            <a:extLst>
              <a:ext uri="{FF2B5EF4-FFF2-40B4-BE49-F238E27FC236}">
                <a16:creationId xmlns:a16="http://schemas.microsoft.com/office/drawing/2014/main" id="{A0548A46-584D-BF25-8D94-C8DED4DF24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7BD4AB-AE18-C047-F76D-8203557EFC5D}"/>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862330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E8EF1-75C2-1B04-CED0-98C268B531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F57640-A5F2-69F8-5C94-B3ED9EDAED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D466DF-9FAA-6538-D26C-FF13C227D7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21F610-41BE-FB33-97FB-5A6F2A864152}"/>
              </a:ext>
            </a:extLst>
          </p:cNvPr>
          <p:cNvSpPr>
            <a:spLocks noGrp="1"/>
          </p:cNvSpPr>
          <p:nvPr>
            <p:ph type="dt" sz="half" idx="10"/>
          </p:nvPr>
        </p:nvSpPr>
        <p:spPr/>
        <p:txBody>
          <a:bodyPr/>
          <a:lstStyle/>
          <a:p>
            <a:fld id="{707C81CE-85C7-4B02-9EE2-177FA5E9781D}" type="datetimeFigureOut">
              <a:rPr lang="en-US" smtClean="0"/>
              <a:t>10/15/2024</a:t>
            </a:fld>
            <a:endParaRPr lang="en-US"/>
          </a:p>
        </p:txBody>
      </p:sp>
      <p:sp>
        <p:nvSpPr>
          <p:cNvPr id="6" name="Footer Placeholder 5">
            <a:extLst>
              <a:ext uri="{FF2B5EF4-FFF2-40B4-BE49-F238E27FC236}">
                <a16:creationId xmlns:a16="http://schemas.microsoft.com/office/drawing/2014/main" id="{10E163A6-3786-0F57-6C74-AA157FD968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FBD249-34BA-605D-F9E2-3FC8CF08AB67}"/>
              </a:ext>
            </a:extLst>
          </p:cNvPr>
          <p:cNvSpPr>
            <a:spLocks noGrp="1"/>
          </p:cNvSpPr>
          <p:nvPr>
            <p:ph type="sldNum" sz="quarter" idx="12"/>
          </p:nvPr>
        </p:nvSpPr>
        <p:spPr/>
        <p:txBody>
          <a:bodyPr/>
          <a:lstStyle/>
          <a:p>
            <a:fld id="{C6FF5A44-8C78-43F1-B331-D9BAAE910A0F}" type="slidenum">
              <a:rPr lang="en-US" smtClean="0"/>
              <a:t>‹#›</a:t>
            </a:fld>
            <a:endParaRPr lang="en-US"/>
          </a:p>
        </p:txBody>
      </p:sp>
    </p:spTree>
    <p:extLst>
      <p:ext uri="{BB962C8B-B14F-4D97-AF65-F5344CB8AC3E}">
        <p14:creationId xmlns:p14="http://schemas.microsoft.com/office/powerpoint/2010/main" val="244232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FA8C2E-6F02-81D3-F591-4DBB2D892F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79FEBB-0FB2-B15C-4F05-3CB1079790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3DE1A1-F853-7679-6BA8-973C3953E1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7C81CE-85C7-4B02-9EE2-177FA5E9781D}" type="datetimeFigureOut">
              <a:rPr lang="en-US" smtClean="0"/>
              <a:t>10/15/2024</a:t>
            </a:fld>
            <a:endParaRPr lang="en-US"/>
          </a:p>
        </p:txBody>
      </p:sp>
      <p:sp>
        <p:nvSpPr>
          <p:cNvPr id="5" name="Footer Placeholder 4">
            <a:extLst>
              <a:ext uri="{FF2B5EF4-FFF2-40B4-BE49-F238E27FC236}">
                <a16:creationId xmlns:a16="http://schemas.microsoft.com/office/drawing/2014/main" id="{9DABC8F5-8688-EB42-0731-90E0D9D5DF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E5BC24-A8A1-C743-E027-CF98D23BD6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F5A44-8C78-43F1-B331-D9BAAE910A0F}" type="slidenum">
              <a:rPr lang="en-US" smtClean="0"/>
              <a:t>‹#›</a:t>
            </a:fld>
            <a:endParaRPr lang="en-US"/>
          </a:p>
        </p:txBody>
      </p:sp>
    </p:spTree>
    <p:extLst>
      <p:ext uri="{BB962C8B-B14F-4D97-AF65-F5344CB8AC3E}">
        <p14:creationId xmlns:p14="http://schemas.microsoft.com/office/powerpoint/2010/main" val="315145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F2585-B565-81FE-9133-9DB794384BEB}"/>
              </a:ext>
            </a:extLst>
          </p:cNvPr>
          <p:cNvSpPr>
            <a:spLocks noGrp="1"/>
          </p:cNvSpPr>
          <p:nvPr>
            <p:ph type="ctrTitle"/>
          </p:nvPr>
        </p:nvSpPr>
        <p:spPr>
          <a:xfrm>
            <a:off x="1524000" y="1122363"/>
            <a:ext cx="9144000" cy="899477"/>
          </a:xfrm>
        </p:spPr>
        <p:txBody>
          <a:bodyPr>
            <a:normAutofit fontScale="90000"/>
          </a:bodyPr>
          <a:lstStyle/>
          <a:p>
            <a:r>
              <a:rPr lang="en-US" dirty="0"/>
              <a:t>Memory consumption reduction in </a:t>
            </a:r>
            <a:r>
              <a:rPr lang="en-US" dirty="0" err="1"/>
              <a:t>onu</a:t>
            </a:r>
            <a:r>
              <a:rPr lang="en-US" dirty="0"/>
              <a:t> adapter.</a:t>
            </a:r>
          </a:p>
        </p:txBody>
      </p:sp>
      <p:sp>
        <p:nvSpPr>
          <p:cNvPr id="3" name="Subtitle 2">
            <a:extLst>
              <a:ext uri="{FF2B5EF4-FFF2-40B4-BE49-F238E27FC236}">
                <a16:creationId xmlns:a16="http://schemas.microsoft.com/office/drawing/2014/main" id="{830350C7-2CD2-5F37-CEAA-5325F29B3E1F}"/>
              </a:ext>
            </a:extLst>
          </p:cNvPr>
          <p:cNvSpPr>
            <a:spLocks noGrp="1"/>
          </p:cNvSpPr>
          <p:nvPr>
            <p:ph type="subTitle" idx="1"/>
          </p:nvPr>
        </p:nvSpPr>
        <p:spPr>
          <a:xfrm>
            <a:off x="568960" y="2265680"/>
            <a:ext cx="10099040" cy="2992120"/>
          </a:xfrm>
        </p:spPr>
        <p:txBody>
          <a:bodyPr>
            <a:normAutofit lnSpcReduction="10000"/>
          </a:bodyPr>
          <a:lstStyle/>
          <a:p>
            <a:pPr marL="342900" indent="-342900" algn="l">
              <a:buFont typeface="Arial" panose="020B0604020202020204" pitchFamily="34" charset="0"/>
              <a:buChar char="•"/>
            </a:pPr>
            <a:r>
              <a:rPr lang="en-US" dirty="0"/>
              <a:t>Channel sizes in FSMs.</a:t>
            </a:r>
          </a:p>
          <a:p>
            <a:pPr marL="342900" indent="-342900" algn="l">
              <a:buFont typeface="Arial" panose="020B0604020202020204" pitchFamily="34" charset="0"/>
              <a:buChar char="•"/>
            </a:pPr>
            <a:r>
              <a:rPr lang="en-US" dirty="0"/>
              <a:t>Mib template instances.</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The go channel sizes in FSMs in </a:t>
            </a:r>
            <a:r>
              <a:rPr lang="en-US" dirty="0" err="1"/>
              <a:t>onu</a:t>
            </a:r>
            <a:r>
              <a:rPr lang="en-US" dirty="0"/>
              <a:t>-adapter were defaulted to size of 2048, which is not required. This was consuming lot of memory as the FSMs will be initialized for each ONU and each one would have separate 2048 channel. This is now reduced to size 2.</a:t>
            </a:r>
          </a:p>
          <a:p>
            <a:pPr algn="l"/>
            <a:r>
              <a:rPr lang="en-US" dirty="0"/>
              <a:t> </a:t>
            </a:r>
          </a:p>
        </p:txBody>
      </p:sp>
    </p:spTree>
    <p:extLst>
      <p:ext uri="{BB962C8B-B14F-4D97-AF65-F5344CB8AC3E}">
        <p14:creationId xmlns:p14="http://schemas.microsoft.com/office/powerpoint/2010/main" val="3316827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E39F1-105C-4617-8288-B82DA0463564}"/>
              </a:ext>
            </a:extLst>
          </p:cNvPr>
          <p:cNvSpPr>
            <a:spLocks noGrp="1"/>
          </p:cNvSpPr>
          <p:nvPr>
            <p:ph type="title"/>
          </p:nvPr>
        </p:nvSpPr>
        <p:spPr/>
        <p:txBody>
          <a:bodyPr/>
          <a:lstStyle/>
          <a:p>
            <a:r>
              <a:rPr lang="en-US" dirty="0"/>
              <a:t>MIB template, existing implementation</a:t>
            </a:r>
          </a:p>
        </p:txBody>
      </p:sp>
      <p:sp>
        <p:nvSpPr>
          <p:cNvPr id="4" name="Rectangle 3">
            <a:extLst>
              <a:ext uri="{FF2B5EF4-FFF2-40B4-BE49-F238E27FC236}">
                <a16:creationId xmlns:a16="http://schemas.microsoft.com/office/drawing/2014/main" id="{7E73CFDD-FD5D-0E4B-4830-726ED56F5EA3}"/>
              </a:ext>
            </a:extLst>
          </p:cNvPr>
          <p:cNvSpPr/>
          <p:nvPr/>
        </p:nvSpPr>
        <p:spPr>
          <a:xfrm>
            <a:off x="589280" y="2499678"/>
            <a:ext cx="1778000" cy="13255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Template 1</a:t>
            </a:r>
          </a:p>
        </p:txBody>
      </p:sp>
      <p:cxnSp>
        <p:nvCxnSpPr>
          <p:cNvPr id="6" name="Straight Arrow Connector 5">
            <a:extLst>
              <a:ext uri="{FF2B5EF4-FFF2-40B4-BE49-F238E27FC236}">
                <a16:creationId xmlns:a16="http://schemas.microsoft.com/office/drawing/2014/main" id="{691E127E-6559-94C7-42E1-2AA8467DFFD5}"/>
              </a:ext>
            </a:extLst>
          </p:cNvPr>
          <p:cNvCxnSpPr/>
          <p:nvPr/>
        </p:nvCxnSpPr>
        <p:spPr>
          <a:xfrm>
            <a:off x="2367280" y="3162459"/>
            <a:ext cx="1198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9E08CEF-AD8F-8A15-CF2C-E50138F7D8E3}"/>
              </a:ext>
            </a:extLst>
          </p:cNvPr>
          <p:cNvSpPr/>
          <p:nvPr/>
        </p:nvSpPr>
        <p:spPr>
          <a:xfrm>
            <a:off x="3586480" y="2383153"/>
            <a:ext cx="2367280" cy="157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instance per ONUs</a:t>
            </a:r>
          </a:p>
        </p:txBody>
      </p:sp>
      <p:sp>
        <p:nvSpPr>
          <p:cNvPr id="10" name="TextBox 9">
            <a:extLst>
              <a:ext uri="{FF2B5EF4-FFF2-40B4-BE49-F238E27FC236}">
                <a16:creationId xmlns:a16="http://schemas.microsoft.com/office/drawing/2014/main" id="{D215948E-4592-8335-03DE-9E96505D9030}"/>
              </a:ext>
            </a:extLst>
          </p:cNvPr>
          <p:cNvSpPr txBox="1"/>
          <p:nvPr/>
        </p:nvSpPr>
        <p:spPr>
          <a:xfrm>
            <a:off x="838200" y="4612640"/>
            <a:ext cx="1019556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In the existing implementation, a MIB template is generated for each </a:t>
            </a:r>
            <a:r>
              <a:rPr lang="en-US" dirty="0" err="1"/>
              <a:t>model+swversion</a:t>
            </a:r>
            <a:r>
              <a:rPr lang="en-US" dirty="0"/>
              <a:t> of an ONU.</a:t>
            </a:r>
          </a:p>
          <a:p>
            <a:pPr marL="285750" indent="-285750">
              <a:buFont typeface="Arial" panose="020B0604020202020204" pitchFamily="34" charset="0"/>
              <a:buChar char="•"/>
            </a:pPr>
            <a:r>
              <a:rPr lang="en-US" dirty="0"/>
              <a:t>Each ONU coming up with that </a:t>
            </a:r>
            <a:r>
              <a:rPr lang="en-US" dirty="0" err="1"/>
              <a:t>model_swVersion</a:t>
            </a:r>
            <a:r>
              <a:rPr lang="en-US" dirty="0"/>
              <a:t> will have a MIB instance along with ONU specific data generated .</a:t>
            </a:r>
          </a:p>
          <a:p>
            <a:pPr marL="285750" indent="-285750">
              <a:buFont typeface="Arial" panose="020B0604020202020204" pitchFamily="34" charset="0"/>
              <a:buChar char="•"/>
            </a:pPr>
            <a:r>
              <a:rPr lang="en-US" dirty="0"/>
              <a:t>If there are 2k ONTs of the same type then 2k instances will be generated, which is not necessary.</a:t>
            </a:r>
          </a:p>
          <a:p>
            <a:pPr marL="285750" indent="-285750">
              <a:buFont typeface="Arial" panose="020B0604020202020204" pitchFamily="34" charset="0"/>
              <a:buChar char="•"/>
            </a:pPr>
            <a:r>
              <a:rPr lang="en-US" dirty="0"/>
              <a:t>This would consume quite a bit of memory for each ONU, which is nothing but a copy of the same MEs but with only different MAC and </a:t>
            </a:r>
            <a:r>
              <a:rPr lang="en-US" dirty="0" err="1"/>
              <a:t>serialnumber</a:t>
            </a:r>
            <a:r>
              <a:rPr lang="en-US" dirty="0"/>
              <a:t> different.</a:t>
            </a:r>
          </a:p>
          <a:p>
            <a:pPr marL="285750" indent="-285750">
              <a:buFont typeface="Arial" panose="020B0604020202020204" pitchFamily="34" charset="0"/>
              <a:buChar char="•"/>
            </a:pPr>
            <a:endParaRPr lang="en-US" dirty="0"/>
          </a:p>
          <a:p>
            <a:endParaRPr lang="en-US" dirty="0"/>
          </a:p>
        </p:txBody>
      </p:sp>
      <p:sp>
        <p:nvSpPr>
          <p:cNvPr id="11" name="Oval 10">
            <a:extLst>
              <a:ext uri="{FF2B5EF4-FFF2-40B4-BE49-F238E27FC236}">
                <a16:creationId xmlns:a16="http://schemas.microsoft.com/office/drawing/2014/main" id="{2CA3C60F-6B33-73F3-ED8F-941063BF204E}"/>
              </a:ext>
            </a:extLst>
          </p:cNvPr>
          <p:cNvSpPr/>
          <p:nvPr/>
        </p:nvSpPr>
        <p:spPr>
          <a:xfrm>
            <a:off x="3728720" y="2383153"/>
            <a:ext cx="2367280" cy="157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instance per ONUs</a:t>
            </a:r>
          </a:p>
        </p:txBody>
      </p:sp>
      <p:sp>
        <p:nvSpPr>
          <p:cNvPr id="12" name="Oval 11">
            <a:extLst>
              <a:ext uri="{FF2B5EF4-FFF2-40B4-BE49-F238E27FC236}">
                <a16:creationId xmlns:a16="http://schemas.microsoft.com/office/drawing/2014/main" id="{2C813EF4-01AB-77AC-95EC-74B95DC2C6D0}"/>
              </a:ext>
            </a:extLst>
          </p:cNvPr>
          <p:cNvSpPr/>
          <p:nvPr/>
        </p:nvSpPr>
        <p:spPr>
          <a:xfrm>
            <a:off x="3883660" y="2383153"/>
            <a:ext cx="2367280" cy="157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instance per ONUs</a:t>
            </a:r>
          </a:p>
        </p:txBody>
      </p:sp>
      <p:sp>
        <p:nvSpPr>
          <p:cNvPr id="13" name="Oval 12">
            <a:extLst>
              <a:ext uri="{FF2B5EF4-FFF2-40B4-BE49-F238E27FC236}">
                <a16:creationId xmlns:a16="http://schemas.microsoft.com/office/drawing/2014/main" id="{09806358-641F-9328-D6C2-009B989A2896}"/>
              </a:ext>
            </a:extLst>
          </p:cNvPr>
          <p:cNvSpPr/>
          <p:nvPr/>
        </p:nvSpPr>
        <p:spPr>
          <a:xfrm>
            <a:off x="4102100" y="2364264"/>
            <a:ext cx="2367280" cy="157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instance per ONUs</a:t>
            </a:r>
          </a:p>
        </p:txBody>
      </p:sp>
    </p:spTree>
    <p:extLst>
      <p:ext uri="{BB962C8B-B14F-4D97-AF65-F5344CB8AC3E}">
        <p14:creationId xmlns:p14="http://schemas.microsoft.com/office/powerpoint/2010/main" val="3337197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E39F1-105C-4617-8288-B82DA0463564}"/>
              </a:ext>
            </a:extLst>
          </p:cNvPr>
          <p:cNvSpPr>
            <a:spLocks noGrp="1"/>
          </p:cNvSpPr>
          <p:nvPr>
            <p:ph type="title"/>
          </p:nvPr>
        </p:nvSpPr>
        <p:spPr/>
        <p:txBody>
          <a:bodyPr/>
          <a:lstStyle/>
          <a:p>
            <a:r>
              <a:rPr lang="en-US" dirty="0"/>
              <a:t>MIB template, new </a:t>
            </a:r>
            <a:r>
              <a:rPr lang="en-US" dirty="0" err="1"/>
              <a:t>implemenation</a:t>
            </a:r>
            <a:endParaRPr lang="en-US" dirty="0"/>
          </a:p>
        </p:txBody>
      </p:sp>
      <p:sp>
        <p:nvSpPr>
          <p:cNvPr id="4" name="Rectangle 3">
            <a:extLst>
              <a:ext uri="{FF2B5EF4-FFF2-40B4-BE49-F238E27FC236}">
                <a16:creationId xmlns:a16="http://schemas.microsoft.com/office/drawing/2014/main" id="{7E73CFDD-FD5D-0E4B-4830-726ED56F5EA3}"/>
              </a:ext>
            </a:extLst>
          </p:cNvPr>
          <p:cNvSpPr/>
          <p:nvPr/>
        </p:nvSpPr>
        <p:spPr>
          <a:xfrm>
            <a:off x="513714" y="2627787"/>
            <a:ext cx="1778000" cy="13255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MIB Template 1</a:t>
            </a:r>
          </a:p>
        </p:txBody>
      </p:sp>
      <p:cxnSp>
        <p:nvCxnSpPr>
          <p:cNvPr id="6" name="Straight Arrow Connector 5">
            <a:extLst>
              <a:ext uri="{FF2B5EF4-FFF2-40B4-BE49-F238E27FC236}">
                <a16:creationId xmlns:a16="http://schemas.microsoft.com/office/drawing/2014/main" id="{691E127E-6559-94C7-42E1-2AA8467DFFD5}"/>
              </a:ext>
            </a:extLst>
          </p:cNvPr>
          <p:cNvCxnSpPr/>
          <p:nvPr/>
        </p:nvCxnSpPr>
        <p:spPr>
          <a:xfrm>
            <a:off x="2218690" y="3290568"/>
            <a:ext cx="1198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215948E-4592-8335-03DE-9E96505D9030}"/>
              </a:ext>
            </a:extLst>
          </p:cNvPr>
          <p:cNvSpPr txBox="1"/>
          <p:nvPr/>
        </p:nvSpPr>
        <p:spPr>
          <a:xfrm>
            <a:off x="838200" y="4612640"/>
            <a:ext cx="1019556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With the new implementation, the MIB instance will be only one maintained per type.</a:t>
            </a:r>
          </a:p>
          <a:p>
            <a:pPr marL="285750" indent="-285750">
              <a:buFont typeface="Arial" panose="020B0604020202020204" pitchFamily="34" charset="0"/>
              <a:buChar char="•"/>
            </a:pPr>
            <a:r>
              <a:rPr lang="en-US" dirty="0"/>
              <a:t>This will reduce the number of instances, for the same type only 1 instance will be used.</a:t>
            </a:r>
          </a:p>
          <a:p>
            <a:pPr marL="285750" indent="-285750">
              <a:buFont typeface="Arial" panose="020B0604020202020204" pitchFamily="34" charset="0"/>
              <a:buChar char="•"/>
            </a:pPr>
            <a:r>
              <a:rPr lang="en-US" dirty="0"/>
              <a:t>Of course the ONU specific data will still be kept separate per ONU.</a:t>
            </a:r>
          </a:p>
          <a:p>
            <a:pPr marL="285750" indent="-285750">
              <a:buFont typeface="Arial" panose="020B0604020202020204" pitchFamily="34" charset="0"/>
              <a:buChar char="•"/>
            </a:pPr>
            <a:r>
              <a:rPr lang="en-US" dirty="0"/>
              <a:t>This will reduce the memory consumption PER ONU.</a:t>
            </a:r>
          </a:p>
        </p:txBody>
      </p:sp>
      <p:sp>
        <p:nvSpPr>
          <p:cNvPr id="13" name="Oval 12">
            <a:extLst>
              <a:ext uri="{FF2B5EF4-FFF2-40B4-BE49-F238E27FC236}">
                <a16:creationId xmlns:a16="http://schemas.microsoft.com/office/drawing/2014/main" id="{09806358-641F-9328-D6C2-009B989A2896}"/>
              </a:ext>
            </a:extLst>
          </p:cNvPr>
          <p:cNvSpPr/>
          <p:nvPr/>
        </p:nvSpPr>
        <p:spPr>
          <a:xfrm>
            <a:off x="3417570" y="2503168"/>
            <a:ext cx="2367280" cy="15748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One MIB instance per MIB template</a:t>
            </a:r>
          </a:p>
        </p:txBody>
      </p:sp>
    </p:spTree>
    <p:extLst>
      <p:ext uri="{BB962C8B-B14F-4D97-AF65-F5344CB8AC3E}">
        <p14:creationId xmlns:p14="http://schemas.microsoft.com/office/powerpoint/2010/main" val="2726298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Words>
  <Application>Microsoft Office PowerPoint</Application>
  <PresentationFormat>Widescreen</PresentationFormat>
  <Paragraphs>23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Memory consumption reduction in onu adapter.</vt:lpstr>
      <vt:lpstr>MIB template, existing implementation</vt:lpstr>
      <vt:lpstr>MIB template, new implemenation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Memory consumption reduction in onu adapter.</dc:title>
  <dc:creator>Abhilash Satish Laxmeshwar</dc:creator>
  <cp:lastModifiedBy>Abhilash Satish Laxmeshwar</cp:lastModifiedBy>
  <cp:revision>1</cp:revision>
  <dcterms:created xsi:type="dcterms:W3CDTF">2024-10-15T12:48:48Z</dcterms:created>
  <dcterms:modified xsi:type="dcterms:W3CDTF">2024-10-15T13:07:23Z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a00c31-701e-4223-8b9c-13bd86c6a24f_Enabled">
    <vt:lpwstr>true</vt:lpwstr>
  </property>
  <property fmtid="{D5CDD505-2E9C-101B-9397-08002B2CF9AE}" pid="3" name="MSIP_Label_8aa00c31-701e-4223-8b9c-13bd86c6a24f_SetDate">
    <vt:lpwstr>2024-10-15T13:07:19Z</vt:lpwstr>
  </property>
  <property fmtid="{D5CDD505-2E9C-101B-9397-08002B2CF9AE}" pid="4" name="MSIP_Label_8aa00c31-701e-4223-8b9c-13bd86c6a24f_Method">
    <vt:lpwstr>Standard</vt:lpwstr>
  </property>
  <property fmtid="{D5CDD505-2E9C-101B-9397-08002B2CF9AE}" pid="5" name="MSIP_Label_8aa00c31-701e-4223-8b9c-13bd86c6a24f_Name">
    <vt:lpwstr>8aa00c31-701e-4223-8b9c-13bd86c6a24f</vt:lpwstr>
  </property>
  <property fmtid="{D5CDD505-2E9C-101B-9397-08002B2CF9AE}" pid="6" name="MSIP_Label_8aa00c31-701e-4223-8b9c-13bd86c6a24f_SiteId">
    <vt:lpwstr>d05e4a96-dcd9-4c15-a71a-9c868da4f308</vt:lpwstr>
  </property>
  <property fmtid="{D5CDD505-2E9C-101B-9397-08002B2CF9AE}" pid="7" name="MSIP_Label_8aa00c31-701e-4223-8b9c-13bd86c6a24f_ActionId">
    <vt:lpwstr>54656629-8435-42b3-bf96-f9d9e93d477b</vt:lpwstr>
  </property>
  <property fmtid="{D5CDD505-2E9C-101B-9397-08002B2CF9AE}" pid="8" name="MSIP_Label_8aa00c31-701e-4223-8b9c-13bd86c6a24f_ContentBits">
    <vt:lpwstr>0</vt:lpwstr>
  </property>
</Properties>
</file>